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59" r:id="rId7"/>
    <p:sldId id="260" r:id="rId8"/>
    <p:sldId id="261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11"/>
    <p:restoredTop sz="94659"/>
  </p:normalViewPr>
  <p:slideViewPr>
    <p:cSldViewPr snapToGrid="0" snapToObjects="1">
      <p:cViewPr varScale="1">
        <p:scale>
          <a:sx n="106" d="100"/>
          <a:sy n="106" d="100"/>
        </p:scale>
        <p:origin x="12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A7C51-83A0-2549-9F27-5AE36F2A34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EFD518-33B2-0147-825F-78E9EFC79F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C3828-8F34-C449-864F-3717BB493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43E6-F64E-FD4A-9EA4-CB2C75A63D2F}" type="datetimeFigureOut">
              <a:rPr lang="en-US" smtClean="0"/>
              <a:t>3/19/20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42BEB-A65B-024E-B07D-79BB1079B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9D9E6-5398-5844-AAF7-76C6469D3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B10B-C077-6D47-BA48-1B8204620D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16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8848B-83AB-7F4E-9713-395C9247B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A5DE59-61EB-2D48-9191-1474EFAE4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86497-C5EB-184A-9029-EA3A8C356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43E6-F64E-FD4A-9EA4-CB2C75A63D2F}" type="datetimeFigureOut">
              <a:rPr lang="en-US" smtClean="0"/>
              <a:t>3/19/20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C25BE-F5B2-464F-8FCB-22028F892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D55A1-0B20-9D43-AA0E-3136F1D82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B10B-C077-6D47-BA48-1B8204620D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963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D96C07-1DFC-7C45-A028-7922F26A20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AF8DD9-A7F9-6A47-A4D8-ADBB01465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AA239-3620-D844-8AFA-707A14BF4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43E6-F64E-FD4A-9EA4-CB2C75A63D2F}" type="datetimeFigureOut">
              <a:rPr lang="en-US" smtClean="0"/>
              <a:t>3/19/20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7B408-C43A-384B-8B2F-A7946071D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B4BA3-E750-9948-9047-35753B9F0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B10B-C077-6D47-BA48-1B8204620D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749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03E24-979B-234F-A95A-40070DA5A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F0F71-56D4-D54A-8297-02A894ECD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EDA52-F500-574C-BCE3-C6343D810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43E6-F64E-FD4A-9EA4-CB2C75A63D2F}" type="datetimeFigureOut">
              <a:rPr lang="en-US" smtClean="0"/>
              <a:t>3/19/20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24984-EB17-AA48-870B-94DD6771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3550F-B430-D046-B593-EB4CB99E9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B10B-C077-6D47-BA48-1B8204620D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732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119D5-7966-5A47-BC2C-9B99E16CE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E310A8-0AA9-F941-94FC-D2FA006BF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6EE89-E80B-4F49-8B75-737417077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43E6-F64E-FD4A-9EA4-CB2C75A63D2F}" type="datetimeFigureOut">
              <a:rPr lang="en-US" smtClean="0"/>
              <a:t>3/19/20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DFAC3-E72B-FF4E-ACF3-EB10F7F48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1FC7E-0F4A-7740-9C3A-E2236C896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B10B-C077-6D47-BA48-1B8204620D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904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20F55-AE30-8740-B534-4619356BF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33AAF-FB53-9341-AF18-CED91083CC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B7B37A-92AC-5E44-AF32-F8381203E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F9F210-FC50-C14F-B2CB-BE97562C8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43E6-F64E-FD4A-9EA4-CB2C75A63D2F}" type="datetimeFigureOut">
              <a:rPr lang="en-US" smtClean="0"/>
              <a:t>3/19/20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620A72-2E1F-E848-B355-0DBF93198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FE54B7-BA7E-8E47-8F9D-141C31356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B10B-C077-6D47-BA48-1B8204620D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77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1B522-D353-B641-9E83-FF693720E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1C139E-2357-C54E-A1C7-D3FA8D597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CD0DCD-EE9D-B844-9F98-F367128717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CCB4DF-413F-6A4C-BCFD-8890DE1E06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6469F9-99E2-EF4A-9A45-9CB67B79DE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57F290-BA9E-7B4A-851B-F284D0B2F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43E6-F64E-FD4A-9EA4-CB2C75A63D2F}" type="datetimeFigureOut">
              <a:rPr lang="en-US" smtClean="0"/>
              <a:t>3/19/20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4E8F7B-68B4-3244-A471-4E2DD9CA9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75A171-BD56-1149-8E9E-094D594C2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B10B-C077-6D47-BA48-1B8204620D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60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01501-8F74-4F4E-A02E-B8FB3EB85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B0BA73-2261-2942-8828-461AFA939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43E6-F64E-FD4A-9EA4-CB2C75A63D2F}" type="datetimeFigureOut">
              <a:rPr lang="en-US" smtClean="0"/>
              <a:t>3/19/20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5B5C49-2422-7548-89D2-5AB3898AA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D16565-C6A5-5D4E-A382-AFE7CFAB3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B10B-C077-6D47-BA48-1B8204620D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58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DD209F-887E-2440-8103-2C516102C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43E6-F64E-FD4A-9EA4-CB2C75A63D2F}" type="datetimeFigureOut">
              <a:rPr lang="en-US" smtClean="0"/>
              <a:t>3/19/20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44561B-5675-9145-BDAF-A0F8A5D08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C448F8-011D-4E4F-B730-9A194416A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B10B-C077-6D47-BA48-1B8204620D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1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AA635-2F51-3649-8AF9-22B7373C5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B2CD7-307D-2B4F-9D70-64F18DFFF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9271E0-2850-344D-8E78-EA73194A17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3B9AF-40F6-5244-AE8C-C5471E1AA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43E6-F64E-FD4A-9EA4-CB2C75A63D2F}" type="datetimeFigureOut">
              <a:rPr lang="en-US" smtClean="0"/>
              <a:t>3/19/20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34193-B9E8-414A-BB95-5D644E446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C841F0-3F2B-2C4B-8279-047CFD0A8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B10B-C077-6D47-BA48-1B8204620D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59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8DAB3-0452-144E-A9B7-8EADEC13A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67FA5C-6986-0340-B553-1811E40574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9BE5C5-4DA0-F940-9E36-1A1EC6B8F0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33047-7323-6341-9F7B-E47C6D836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43E6-F64E-FD4A-9EA4-CB2C75A63D2F}" type="datetimeFigureOut">
              <a:rPr lang="en-US" smtClean="0"/>
              <a:t>3/19/20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CD3F21-AFF6-414C-8530-48A9B671C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05B92-1D33-324B-BE28-7ACA3424C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B10B-C077-6D47-BA48-1B8204620D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12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2145B1-13C6-BE48-BBBE-F32CE3711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9B1A2E-C4BB-9D4B-A286-BFB85AB59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9F039-E988-DC4E-A671-3C7AF20502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243E6-F64E-FD4A-9EA4-CB2C75A63D2F}" type="datetimeFigureOut">
              <a:rPr lang="en-US" smtClean="0"/>
              <a:t>3/19/20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B8AFF-0450-B343-8730-440C71414D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3449D-8319-A54B-8E38-AF3B791AB4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FB10B-C077-6D47-BA48-1B8204620D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28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homas.Lansner@sciencespo.f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nopes.com/news/2020/02/14/coronavirus-how-media-coverage-of-epidemics-often-stokes-fear-and-panic/" TargetMode="External"/><Relationship Id="rId3" Type="http://schemas.openxmlformats.org/officeDocument/2006/relationships/hyperlink" Target="https://www/" TargetMode="External"/><Relationship Id="rId7" Type="http://schemas.openxmlformats.org/officeDocument/2006/relationships/hyperlink" Target="https://reframe.resolvephilly.org/covid-19/framing/" TargetMode="External"/><Relationship Id="rId2" Type="http://schemas.openxmlformats.org/officeDocument/2006/relationships/hyperlink" Target="https://www.who.int/emergencies/diseases/novel-coronavirus-2019/advice-for-public/myth-buster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eframe.resolvephilly.org/covid-19/language/" TargetMode="External"/><Relationship Id="rId5" Type="http://schemas.openxmlformats.org/officeDocument/2006/relationships/hyperlink" Target="https://journalistsresource.org/studies/society/public-health/covid-19-coronavirus-epidemiology/" TargetMode="External"/><Relationship Id="rId10" Type="http://schemas.openxmlformats.org/officeDocument/2006/relationships/hyperlink" Target="https://cpj.org/2020/02/cpj-safety-advisory-covering-the-coronavirus-outbr.php" TargetMode="External"/><Relationship Id="rId4" Type="http://schemas.openxmlformats.org/officeDocument/2006/relationships/hyperlink" Target="https://tinyurl.com/newsliteracy-corona" TargetMode="External"/><Relationship Id="rId9" Type="http://schemas.openxmlformats.org/officeDocument/2006/relationships/hyperlink" Target="https://dartcenter.org/resources/covering-coronavirus-resources-journalist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JyET7J5xtTdn4E_6YMd2oWxR_FiR4q7r/view" TargetMode="External"/><Relationship Id="rId2" Type="http://schemas.openxmlformats.org/officeDocument/2006/relationships/hyperlink" Target="https://jhuccpeth.org/about-u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Thomas.Lansner@sciencespo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2DAE4-11CF-2E46-AE69-F14593B89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0803" y="645655"/>
            <a:ext cx="10045700" cy="553453"/>
          </a:xfrm>
        </p:spPr>
        <p:txBody>
          <a:bodyPr>
            <a:noAutofit/>
          </a:bodyPr>
          <a:lstStyle/>
          <a:p>
            <a:r>
              <a:rPr lang="en-US" sz="2400" b="1" i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CORONA COVID-19 VIRUS MEDIA COVERAGE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2F68C08-99B0-A94B-9D5D-73C086485F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50" y="2402025"/>
            <a:ext cx="12077700" cy="2128482"/>
          </a:xfrm>
        </p:spPr>
        <p:txBody>
          <a:bodyPr>
            <a:normAutofit/>
          </a:bodyPr>
          <a:lstStyle/>
          <a:p>
            <a:pPr>
              <a:tabLst>
                <a:tab pos="10914063" algn="l"/>
              </a:tabLst>
            </a:pPr>
            <a:r>
              <a:rPr lang="en-US" sz="3600" b="1" i="1" spc="300" dirty="0">
                <a:solidFill>
                  <a:srgbClr val="C00000"/>
                </a:solidFill>
                <a:highlight>
                  <a:srgbClr val="C0C0C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 Responsibility-Vigilance-Safety —  </a:t>
            </a:r>
          </a:p>
          <a:p>
            <a:endParaRPr lang="en-US" sz="1000" b="1" i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200" b="1" i="1" spc="200" dirty="0">
              <a:solidFill>
                <a:srgbClr val="C00000"/>
              </a:solidFill>
            </a:endParaRPr>
          </a:p>
          <a:p>
            <a:r>
              <a:rPr lang="en-US" sz="3200" b="1" i="1" spc="200" dirty="0">
                <a:solidFill>
                  <a:srgbClr val="C00000"/>
                </a:solidFill>
              </a:rPr>
              <a:t>BRIEF ADVICE TO MEDIA PRACTITIONERS</a:t>
            </a:r>
            <a:endParaRPr lang="en-US" sz="3200" spc="200" dirty="0">
              <a:solidFill>
                <a:srgbClr val="C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328EC3-598E-8F47-BD70-7B1C1C587995}"/>
              </a:ext>
            </a:extLst>
          </p:cNvPr>
          <p:cNvSpPr txBox="1"/>
          <p:nvPr/>
        </p:nvSpPr>
        <p:spPr>
          <a:xfrm>
            <a:off x="2570065" y="4909423"/>
            <a:ext cx="721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19 MARCH 2020 [rev]</a:t>
            </a:r>
            <a:endParaRPr lang="en-US" dirty="0">
              <a:solidFill>
                <a:srgbClr val="C00000"/>
              </a:solidFill>
            </a:endParaRP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T.R. Lansner</a:t>
            </a:r>
            <a:endParaRPr lang="en-US" dirty="0">
              <a:solidFill>
                <a:srgbClr val="C00000"/>
              </a:solidFill>
            </a:endParaRPr>
          </a:p>
          <a:p>
            <a:pPr algn="ctr"/>
            <a:r>
              <a:rPr lang="en-US" dirty="0">
                <a:hlinkClick r:id="rId2"/>
              </a:rPr>
              <a:t>Thomas.Lansner@sciencespo.fr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3BA138-A878-6A4F-BC97-FBBBF6AD7B64}"/>
              </a:ext>
            </a:extLst>
          </p:cNvPr>
          <p:cNvSpPr txBox="1"/>
          <p:nvPr/>
        </p:nvSpPr>
        <p:spPr>
          <a:xfrm>
            <a:off x="2207675" y="6211669"/>
            <a:ext cx="7938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</a:rPr>
              <a:t>This “Brief Advice" may be reproduced freely and/or adapted in whole or in part. </a:t>
            </a:r>
          </a:p>
          <a:p>
            <a:pPr algn="ctr"/>
            <a:r>
              <a:rPr lang="en-US" i="1" dirty="0">
                <a:solidFill>
                  <a:srgbClr val="C00000"/>
                </a:solidFill>
              </a:rPr>
              <a:t>—Attribution is appreciated—</a:t>
            </a:r>
          </a:p>
        </p:txBody>
      </p:sp>
    </p:spTree>
    <p:extLst>
      <p:ext uri="{BB962C8B-B14F-4D97-AF65-F5344CB8AC3E}">
        <p14:creationId xmlns:p14="http://schemas.microsoft.com/office/powerpoint/2010/main" val="1139094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2DAE4-11CF-2E46-AE69-F14593B89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6542"/>
            <a:ext cx="9144000" cy="580858"/>
          </a:xfrm>
        </p:spPr>
        <p:txBody>
          <a:bodyPr>
            <a:normAutofit fontScale="90000"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n-lt"/>
              </a:rPr>
              <a:t>Reporting Corona COVID-19: </a:t>
            </a:r>
            <a:r>
              <a:rPr lang="en-US" sz="2000" i="1" dirty="0">
                <a:solidFill>
                  <a:srgbClr val="C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Responsibility, Vigilance, Safety</a:t>
            </a:r>
            <a:br>
              <a:rPr lang="en-US" sz="1800" b="1" i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800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55254-7C9E-D94A-B53C-A62A459D4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068" y="630989"/>
            <a:ext cx="11551298" cy="5775158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MAIN POINTS</a:t>
            </a:r>
          </a:p>
          <a:p>
            <a:endParaRPr lang="en-US" sz="800" dirty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r>
              <a:rPr lang="en-US" sz="3200" b="1" i="1" dirty="0">
                <a:solidFill>
                  <a:srgbClr val="C00000"/>
                </a:solidFill>
              </a:rPr>
              <a:t>TIMES OF CRISIS DEMAND MEDIA SERVE A CRUCIAL CIVIC ROLE TO INFORM AND GUIDE THEIR AUDIENCES</a:t>
            </a:r>
          </a:p>
          <a:p>
            <a:pPr marL="514350" indent="-514350">
              <a:buAutoNum type="arabicPeriod"/>
            </a:pPr>
            <a:endParaRPr lang="en-US" sz="3200" b="1" i="1" dirty="0">
              <a:solidFill>
                <a:srgbClr val="C0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3200" b="1" i="1" dirty="0">
                <a:solidFill>
                  <a:srgbClr val="C00000"/>
                </a:solidFill>
              </a:rPr>
              <a:t>ANY MOMENT OF CRISIS REQUIRES MEDIA HEIGHTEN THEIR WATCHDOG VIGILANCE TO HELP ASSURE CITIZENS ARE BEST SERVED BY GOVERNMENT AND ALL PARTS OF SOCIETY</a:t>
            </a:r>
            <a:endParaRPr lang="en-US" sz="3200" dirty="0">
              <a:solidFill>
                <a:srgbClr val="C00000"/>
              </a:solidFill>
            </a:endParaRPr>
          </a:p>
          <a:p>
            <a:endParaRPr lang="en-US" sz="3200" dirty="0"/>
          </a:p>
          <a:p>
            <a:r>
              <a:rPr lang="en-US" sz="3200" b="1" dirty="0">
                <a:solidFill>
                  <a:srgbClr val="C00000"/>
                </a:solidFill>
              </a:rPr>
              <a:t>3. </a:t>
            </a:r>
            <a:r>
              <a:rPr lang="en-US" sz="3200" b="1" i="1" dirty="0">
                <a:solidFill>
                  <a:srgbClr val="C00000"/>
                </a:solidFill>
              </a:rPr>
              <a:t>MEDIA WORKERS MUST TAKE ACTIVE MEASURES IN THEIR WORK FOR THEIR OWN SAFETY AND THE SAFETY OF ALL</a:t>
            </a:r>
          </a:p>
          <a:p>
            <a:endParaRPr lang="en-US" sz="3200" b="1" i="1" dirty="0">
              <a:solidFill>
                <a:srgbClr val="C00000"/>
              </a:solidFill>
            </a:endParaRPr>
          </a:p>
          <a:p>
            <a:r>
              <a:rPr lang="en-US" sz="3200" b="1" i="1" dirty="0">
                <a:solidFill>
                  <a:srgbClr val="C00000"/>
                </a:solidFill>
              </a:rPr>
              <a:t>4. Further Resources</a:t>
            </a:r>
            <a:endParaRPr lang="en-US" sz="3200" dirty="0">
              <a:solidFill>
                <a:srgbClr val="C00000"/>
              </a:solidFill>
            </a:endParaRPr>
          </a:p>
          <a:p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567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2DAE4-11CF-2E46-AE69-F14593B89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6542"/>
            <a:ext cx="9144000" cy="580858"/>
          </a:xfrm>
        </p:spPr>
        <p:txBody>
          <a:bodyPr>
            <a:normAutofit fontScale="90000"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n-lt"/>
              </a:rPr>
              <a:t>Reporting Corona COVID-19: </a:t>
            </a:r>
            <a:r>
              <a:rPr lang="en-US" sz="2000" i="1" dirty="0">
                <a:solidFill>
                  <a:srgbClr val="C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Responsibility, Vigilance, Safety</a:t>
            </a:r>
            <a:br>
              <a:rPr lang="en-US" sz="1800" b="1" i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800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55254-7C9E-D94A-B53C-A62A459D4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1825" y="1420019"/>
            <a:ext cx="10928350" cy="4017962"/>
          </a:xfrm>
        </p:spPr>
        <p:txBody>
          <a:bodyPr>
            <a:normAutofit/>
          </a:bodyPr>
          <a:lstStyle/>
          <a:p>
            <a:r>
              <a:rPr lang="en-US" dirty="0"/>
              <a:t> </a:t>
            </a:r>
          </a:p>
          <a:p>
            <a:pPr marL="514350" lvl="0" indent="-514350">
              <a:buAutoNum type="arabicPeriod"/>
            </a:pPr>
            <a:r>
              <a:rPr lang="en-US" sz="3200" b="1" i="1" dirty="0">
                <a:solidFill>
                  <a:srgbClr val="C00000"/>
                </a:solidFill>
              </a:rPr>
              <a:t>MEDIA’S CIVIC ROLE TO INFORM AND GUIDE AUDIENCES</a:t>
            </a:r>
          </a:p>
          <a:p>
            <a:pPr marL="514350" lvl="0" indent="-514350">
              <a:buAutoNum type="arabicPeriod"/>
            </a:pPr>
            <a:endParaRPr lang="en-US" sz="1000" dirty="0">
              <a:solidFill>
                <a:srgbClr val="C00000"/>
              </a:solidFill>
            </a:endParaRPr>
          </a:p>
          <a:p>
            <a:r>
              <a:rPr lang="en-US" sz="6500" dirty="0"/>
              <a:t> </a:t>
            </a:r>
            <a:r>
              <a:rPr lang="en-US" sz="4200" b="1" dirty="0">
                <a:solidFill>
                  <a:srgbClr val="C00000"/>
                </a:solidFill>
              </a:rPr>
              <a:t>A. Report Responsibly</a:t>
            </a:r>
            <a:r>
              <a:rPr lang="en-US" sz="4200" dirty="0">
                <a:solidFill>
                  <a:srgbClr val="C00000"/>
                </a:solidFill>
                <a:effectLst/>
              </a:rPr>
              <a:t> </a:t>
            </a:r>
          </a:p>
          <a:p>
            <a:endParaRPr lang="en-US" sz="4200" dirty="0">
              <a:solidFill>
                <a:srgbClr val="C00000"/>
              </a:solidFill>
              <a:effectLst/>
            </a:endParaRPr>
          </a:p>
          <a:p>
            <a:r>
              <a:rPr lang="en-US" sz="4200" b="1" dirty="0">
                <a:solidFill>
                  <a:srgbClr val="C00000"/>
                </a:solidFill>
              </a:rPr>
              <a:t>B. Guide Your Audiences</a:t>
            </a:r>
            <a:endParaRPr lang="en-US" sz="42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06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2DAE4-11CF-2E46-AE69-F14593B89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6542"/>
            <a:ext cx="9144000" cy="580858"/>
          </a:xfrm>
        </p:spPr>
        <p:txBody>
          <a:bodyPr>
            <a:normAutofit fontScale="90000"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n-lt"/>
              </a:rPr>
              <a:t>Reporting Corona COVID-19: </a:t>
            </a:r>
            <a:r>
              <a:rPr lang="en-US" sz="2000" i="1" dirty="0">
                <a:solidFill>
                  <a:srgbClr val="C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Responsibility, Vigilance, Safety</a:t>
            </a:r>
            <a:br>
              <a:rPr lang="en-US" sz="1800" b="1" i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800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55254-7C9E-D94A-B53C-A62A459D4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360" y="496971"/>
            <a:ext cx="11219280" cy="6070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 </a:t>
            </a:r>
          </a:p>
          <a:p>
            <a:pPr marL="514350" lvl="0" indent="-514350">
              <a:buAutoNum type="arabicPeriod"/>
            </a:pPr>
            <a:r>
              <a:rPr lang="en-US" sz="3300" b="1" i="1" dirty="0">
                <a:solidFill>
                  <a:srgbClr val="C00000"/>
                </a:solidFill>
              </a:rPr>
              <a:t>MEDIA’S CIVIC ROLE TO INFORM AND GUIDE AUDIENCES</a:t>
            </a:r>
          </a:p>
          <a:p>
            <a:pPr marL="514350" lvl="0" indent="-514350">
              <a:buAutoNum type="arabicPeriod"/>
            </a:pPr>
            <a:endParaRPr lang="en-US" sz="1000" dirty="0">
              <a:solidFill>
                <a:srgbClr val="C00000"/>
              </a:solidFill>
            </a:endParaRPr>
          </a:p>
          <a:p>
            <a:r>
              <a:rPr lang="en-US" sz="6500" dirty="0"/>
              <a:t> </a:t>
            </a:r>
            <a:r>
              <a:rPr lang="en-US" sz="4200" b="1" dirty="0">
                <a:solidFill>
                  <a:srgbClr val="C00000"/>
                </a:solidFill>
              </a:rPr>
              <a:t>A. Report Responsibly</a:t>
            </a:r>
            <a:r>
              <a:rPr lang="en-US" sz="4200" dirty="0">
                <a:solidFill>
                  <a:srgbClr val="C00000"/>
                </a:solidFill>
                <a:effectLst/>
              </a:rPr>
              <a:t> </a:t>
            </a:r>
          </a:p>
          <a:p>
            <a:pPr marL="342900" lvl="0" indent="-342900" algn="l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sz="3400" b="1" i="1" u="sng" dirty="0">
                <a:solidFill>
                  <a:srgbClr val="C00000"/>
                </a:solidFill>
              </a:rPr>
              <a:t>DO NO HARM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dirty="0">
                <a:solidFill>
                  <a:srgbClr val="C00000"/>
                </a:solidFill>
              </a:rPr>
              <a:t>is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dirty="0">
                <a:solidFill>
                  <a:srgbClr val="C00000"/>
                </a:solidFill>
              </a:rPr>
              <a:t>our first guiding principle in times of crisis.</a:t>
            </a:r>
          </a:p>
          <a:p>
            <a:pPr marL="342900" lvl="0" indent="-342900" algn="l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sz="3400" b="1" i="1" dirty="0">
                <a:solidFill>
                  <a:srgbClr val="C00000"/>
                </a:solidFill>
              </a:rPr>
              <a:t>Publish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i="1" u="sng" dirty="0">
                <a:solidFill>
                  <a:srgbClr val="C00000"/>
                </a:solidFill>
              </a:rPr>
              <a:t>nothing</a:t>
            </a:r>
            <a:r>
              <a:rPr lang="en-US" sz="3400" dirty="0">
                <a:solidFill>
                  <a:srgbClr val="C00000"/>
                </a:solidFill>
              </a:rPr>
              <a:t> that does not come from credible sources, such as the World Health Organization.</a:t>
            </a:r>
          </a:p>
          <a:p>
            <a:pPr marL="342900" lvl="0" indent="-342900" algn="l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sz="3400" b="1" i="1" dirty="0">
                <a:solidFill>
                  <a:srgbClr val="C00000"/>
                </a:solidFill>
              </a:rPr>
              <a:t>Provide</a:t>
            </a:r>
            <a:r>
              <a:rPr lang="en-US" sz="3400" dirty="0">
                <a:solidFill>
                  <a:srgbClr val="C00000"/>
                </a:solidFill>
              </a:rPr>
              <a:t> </a:t>
            </a:r>
            <a:r>
              <a:rPr lang="en-US" sz="3400" i="1" u="sng" dirty="0">
                <a:solidFill>
                  <a:srgbClr val="C00000"/>
                </a:solidFill>
              </a:rPr>
              <a:t>credible evidence</a:t>
            </a:r>
            <a:r>
              <a:rPr lang="en-US" sz="3400" dirty="0">
                <a:solidFill>
                  <a:srgbClr val="C00000"/>
                </a:solidFill>
              </a:rPr>
              <a:t> for anything you report by citing the organizations and people who are sources for your information. </a:t>
            </a:r>
          </a:p>
          <a:p>
            <a:pPr marL="342900" lvl="0" indent="-342900" algn="l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sz="3400" b="1" i="1" dirty="0">
                <a:solidFill>
                  <a:srgbClr val="C00000"/>
                </a:solidFill>
              </a:rPr>
              <a:t>Avoid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dirty="0">
                <a:solidFill>
                  <a:srgbClr val="C00000"/>
                </a:solidFill>
              </a:rPr>
              <a:t>words or descriptions that </a:t>
            </a:r>
            <a:r>
              <a:rPr lang="en-US" sz="3400" u="sng" dirty="0">
                <a:solidFill>
                  <a:srgbClr val="C00000"/>
                </a:solidFill>
              </a:rPr>
              <a:t>scapegoat or assign blame</a:t>
            </a:r>
            <a:r>
              <a:rPr lang="en-US" sz="3400" dirty="0">
                <a:solidFill>
                  <a:srgbClr val="C00000"/>
                </a:solidFill>
              </a:rPr>
              <a:t>, or </a:t>
            </a:r>
            <a:r>
              <a:rPr lang="en-US" sz="3400" u="sng" dirty="0">
                <a:solidFill>
                  <a:srgbClr val="C00000"/>
                </a:solidFill>
              </a:rPr>
              <a:t>sensationalize dangers</a:t>
            </a:r>
            <a:r>
              <a:rPr lang="en-US" sz="3400" dirty="0">
                <a:solidFill>
                  <a:srgbClr val="C00000"/>
                </a:solidFill>
              </a:rPr>
              <a:t>.</a:t>
            </a:r>
          </a:p>
          <a:p>
            <a:pPr marL="342900" lvl="0" indent="-342900" algn="l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sz="3400" b="1" i="1" dirty="0">
                <a:solidFill>
                  <a:srgbClr val="C00000"/>
                </a:solidFill>
              </a:rPr>
              <a:t>Inform</a:t>
            </a:r>
            <a:r>
              <a:rPr lang="en-US" sz="3400" b="1" dirty="0">
                <a:solidFill>
                  <a:srgbClr val="C00000"/>
                </a:solidFill>
              </a:rPr>
              <a:t> audiences</a:t>
            </a:r>
            <a:r>
              <a:rPr lang="en-US" sz="3400" dirty="0">
                <a:solidFill>
                  <a:srgbClr val="C00000"/>
                </a:solidFill>
              </a:rPr>
              <a:t> of any widespread and/or especially </a:t>
            </a:r>
            <a:r>
              <a:rPr lang="en-US" sz="3400" u="sng" dirty="0">
                <a:solidFill>
                  <a:srgbClr val="C00000"/>
                </a:solidFill>
              </a:rPr>
              <a:t>dangerous false rumors or “fake news”</a:t>
            </a:r>
            <a:r>
              <a:rPr lang="en-US" sz="3400" dirty="0">
                <a:solidFill>
                  <a:srgbClr val="C00000"/>
                </a:solidFill>
              </a:rPr>
              <a:t>, and refute with credible evidence.</a:t>
            </a:r>
          </a:p>
          <a:p>
            <a:endParaRPr lang="en-US" sz="4200" dirty="0">
              <a:solidFill>
                <a:srgbClr val="C00000"/>
              </a:solidFill>
              <a:effectLst/>
            </a:endParaRPr>
          </a:p>
          <a:p>
            <a:endParaRPr lang="en-US" sz="4200" dirty="0">
              <a:solidFill>
                <a:srgbClr val="C00000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477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2DAE4-11CF-2E46-AE69-F14593B89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6542"/>
            <a:ext cx="9144000" cy="580858"/>
          </a:xfrm>
        </p:spPr>
        <p:txBody>
          <a:bodyPr>
            <a:normAutofit fontScale="90000"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n-lt"/>
              </a:rPr>
              <a:t>Reporting Corona COVID-19: </a:t>
            </a:r>
            <a:r>
              <a:rPr lang="en-US" sz="2000" i="1" dirty="0">
                <a:solidFill>
                  <a:srgbClr val="C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Responsibility, Vigilance, Safety</a:t>
            </a:r>
            <a:br>
              <a:rPr lang="en-US" sz="1800" b="1" i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800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55254-7C9E-D94A-B53C-A62A459D4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1825" y="519260"/>
            <a:ext cx="10928350" cy="613219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 </a:t>
            </a:r>
          </a:p>
          <a:p>
            <a:pPr marL="514350" lvl="0" indent="-514350">
              <a:buAutoNum type="arabicPeriod"/>
            </a:pPr>
            <a:r>
              <a:rPr lang="en-US" sz="2800" b="1" i="1" dirty="0">
                <a:solidFill>
                  <a:srgbClr val="C00000"/>
                </a:solidFill>
              </a:rPr>
              <a:t>MEDIA’S CIVIC ROLE TO INFORM AND GUIDE AUDIENCES</a:t>
            </a:r>
            <a:endParaRPr lang="en-US" sz="2800" dirty="0">
              <a:solidFill>
                <a:srgbClr val="C00000"/>
              </a:solidFill>
              <a:effectLst/>
            </a:endParaRPr>
          </a:p>
          <a:p>
            <a:endParaRPr lang="en-US" sz="2600" dirty="0">
              <a:solidFill>
                <a:srgbClr val="C00000"/>
              </a:solidFill>
            </a:endParaRPr>
          </a:p>
          <a:p>
            <a:r>
              <a:rPr lang="en-US" sz="3600" b="1" dirty="0">
                <a:solidFill>
                  <a:srgbClr val="C00000"/>
                </a:solidFill>
              </a:rPr>
              <a:t>B. Guide Your Audiences</a:t>
            </a:r>
          </a:p>
          <a:p>
            <a:pPr marL="342900" lvl="0" indent="-342900" algn="l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rgbClr val="C00000"/>
                </a:solidFill>
              </a:rPr>
              <a:t>Explain</a:t>
            </a:r>
            <a:r>
              <a:rPr lang="en-US" sz="2800" dirty="0">
                <a:solidFill>
                  <a:srgbClr val="C00000"/>
                </a:solidFill>
              </a:rPr>
              <a:t> in very clear language </a:t>
            </a:r>
            <a:r>
              <a:rPr lang="en-US" sz="2800" b="1" u="sng" dirty="0">
                <a:solidFill>
                  <a:srgbClr val="C00000"/>
                </a:solidFill>
              </a:rPr>
              <a:t>solutions</a:t>
            </a:r>
            <a:r>
              <a:rPr lang="en-US" sz="2800" dirty="0">
                <a:solidFill>
                  <a:srgbClr val="C00000"/>
                </a:solidFill>
              </a:rPr>
              <a:t> to challenges and what </a:t>
            </a:r>
            <a:r>
              <a:rPr lang="en-US" sz="2800" b="1" u="sng" dirty="0">
                <a:solidFill>
                  <a:srgbClr val="C00000"/>
                </a:solidFill>
              </a:rPr>
              <a:t>actions</a:t>
            </a:r>
            <a:r>
              <a:rPr lang="en-US" sz="2800" dirty="0">
                <a:solidFill>
                  <a:srgbClr val="C00000"/>
                </a:solidFill>
              </a:rPr>
              <a:t> people should take to keep themselves and others safe; for example, “social distancing” and hand-washing.</a:t>
            </a:r>
          </a:p>
          <a:p>
            <a:pPr marL="342900" lvl="0" indent="-342900" algn="l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rgbClr val="C00000"/>
                </a:solidFill>
              </a:rPr>
              <a:t>Illustrate</a:t>
            </a:r>
            <a:r>
              <a:rPr lang="en-US" sz="2800" dirty="0">
                <a:solidFill>
                  <a:srgbClr val="C00000"/>
                </a:solidFill>
              </a:rPr>
              <a:t> with </a:t>
            </a:r>
            <a:r>
              <a:rPr lang="en-US" sz="2800" u="sng" dirty="0">
                <a:solidFill>
                  <a:srgbClr val="C00000"/>
                </a:solidFill>
              </a:rPr>
              <a:t>simple graphics and images </a:t>
            </a:r>
            <a:r>
              <a:rPr lang="en-US" sz="2800" dirty="0">
                <a:solidFill>
                  <a:srgbClr val="C00000"/>
                </a:solidFill>
              </a:rPr>
              <a:t>to reinforce safety messages.</a:t>
            </a:r>
          </a:p>
          <a:p>
            <a:pPr marL="342900" lvl="0" indent="-342900" algn="l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rgbClr val="C00000"/>
                </a:solidFill>
              </a:rPr>
              <a:t>Offer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u="sng" dirty="0">
                <a:solidFill>
                  <a:srgbClr val="C00000"/>
                </a:solidFill>
              </a:rPr>
              <a:t>further resources </a:t>
            </a:r>
            <a:r>
              <a:rPr lang="en-US" sz="2800" dirty="0">
                <a:solidFill>
                  <a:srgbClr val="C00000"/>
                </a:solidFill>
              </a:rPr>
              <a:t>for audiences to obtain credible information. </a:t>
            </a:r>
          </a:p>
          <a:p>
            <a:pPr marL="342900" lvl="0" indent="-342900" algn="l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rgbClr val="C00000"/>
                </a:solidFill>
              </a:rPr>
              <a:t>Include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u="sng" dirty="0">
                <a:solidFill>
                  <a:srgbClr val="C00000"/>
                </a:solidFill>
              </a:rPr>
              <a:t>credible</a:t>
            </a:r>
            <a:r>
              <a:rPr lang="en-US" sz="2800" b="1" u="sng" dirty="0">
                <a:solidFill>
                  <a:srgbClr val="C00000"/>
                </a:solidFill>
              </a:rPr>
              <a:t> </a:t>
            </a:r>
            <a:r>
              <a:rPr lang="en-US" sz="2800" u="sng" dirty="0">
                <a:solidFill>
                  <a:srgbClr val="C00000"/>
                </a:solidFill>
              </a:rPr>
              <a:t>information</a:t>
            </a:r>
            <a:r>
              <a:rPr lang="en-US" sz="2800" b="1" u="sng" dirty="0">
                <a:solidFill>
                  <a:srgbClr val="C00000"/>
                </a:solidFill>
              </a:rPr>
              <a:t> </a:t>
            </a:r>
            <a:r>
              <a:rPr lang="en-US" sz="2800" u="sng" dirty="0">
                <a:solidFill>
                  <a:srgbClr val="C00000"/>
                </a:solidFill>
              </a:rPr>
              <a:t>and voices from civil society groups </a:t>
            </a:r>
            <a:r>
              <a:rPr lang="en-US" sz="2800" dirty="0">
                <a:solidFill>
                  <a:srgbClr val="C00000"/>
                </a:solidFill>
              </a:rPr>
              <a:t>that are close to people on the ground and can raise concerns of marginalized groups. </a:t>
            </a:r>
          </a:p>
          <a:p>
            <a:endParaRPr lang="en-US" sz="42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526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2DAE4-11CF-2E46-AE69-F14593B89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6542"/>
            <a:ext cx="9144000" cy="580858"/>
          </a:xfrm>
        </p:spPr>
        <p:txBody>
          <a:bodyPr>
            <a:normAutofit fontScale="90000"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n-lt"/>
              </a:rPr>
              <a:t>Reporting Corona COVID-19: </a:t>
            </a:r>
            <a:r>
              <a:rPr lang="en-US" sz="2000" i="1" dirty="0">
                <a:solidFill>
                  <a:srgbClr val="C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Responsibility, Vigilance, Safety</a:t>
            </a:r>
            <a:br>
              <a:rPr lang="en-US" sz="1800" b="1" i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800" b="1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5A866D-684B-9B49-9DD8-E86E015B63CB}"/>
              </a:ext>
            </a:extLst>
          </p:cNvPr>
          <p:cNvSpPr txBox="1"/>
          <p:nvPr/>
        </p:nvSpPr>
        <p:spPr>
          <a:xfrm>
            <a:off x="264368" y="426787"/>
            <a:ext cx="11663264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</a:p>
          <a:p>
            <a:pPr lvl="0" algn="ctr"/>
            <a:r>
              <a:rPr lang="en-US" sz="3200" b="1" i="1" dirty="0">
                <a:solidFill>
                  <a:srgbClr val="C00000"/>
                </a:solidFill>
              </a:rPr>
              <a:t>2. MEDIA’S WATCHDOG VIGILANCE</a:t>
            </a:r>
            <a:endParaRPr lang="en-US" sz="3200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 </a:t>
            </a:r>
            <a:endParaRPr lang="en-US" sz="1100" dirty="0">
              <a:solidFill>
                <a:srgbClr val="C00000"/>
              </a:solidFill>
            </a:endParaRPr>
          </a:p>
          <a:p>
            <a:pPr algn="ctr"/>
            <a:r>
              <a:rPr lang="en-US" sz="2800" b="1" i="1" dirty="0">
                <a:solidFill>
                  <a:srgbClr val="C00000"/>
                </a:solidFill>
              </a:rPr>
              <a:t>Media should heighten their impartial scrutiny of actions of government and non-state actors to help assure citizens are best served by government and all parts of society in times of crisis.</a:t>
            </a:r>
          </a:p>
          <a:p>
            <a:pPr algn="ctr"/>
            <a:endParaRPr lang="en-US" sz="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 </a:t>
            </a:r>
            <a:r>
              <a:rPr lang="en-US" sz="2400" b="1" dirty="0">
                <a:solidFill>
                  <a:srgbClr val="C00000"/>
                </a:solidFill>
              </a:rPr>
              <a:t>Examples could include: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Is government making </a:t>
            </a:r>
            <a:r>
              <a:rPr lang="en-US" sz="2400" u="sng" dirty="0">
                <a:solidFill>
                  <a:srgbClr val="C00000"/>
                </a:solidFill>
              </a:rPr>
              <a:t>decisions based on evidence and best practice</a:t>
            </a:r>
            <a:r>
              <a:rPr lang="en-US" sz="2400" dirty="0">
                <a:solidFill>
                  <a:srgbClr val="C00000"/>
                </a:solidFill>
              </a:rPr>
              <a:t>?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Are officials making </a:t>
            </a:r>
            <a:r>
              <a:rPr lang="en-US" sz="2400" u="sng" dirty="0">
                <a:solidFill>
                  <a:srgbClr val="C00000"/>
                </a:solidFill>
              </a:rPr>
              <a:t>fair and efficient use of resources for the greatest good</a:t>
            </a:r>
            <a:r>
              <a:rPr lang="en-US" sz="2400" dirty="0">
                <a:solidFill>
                  <a:srgbClr val="C00000"/>
                </a:solidFill>
              </a:rPr>
              <a:t>?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Are </a:t>
            </a:r>
            <a:r>
              <a:rPr lang="en-US" sz="2400" u="sng" dirty="0">
                <a:solidFill>
                  <a:srgbClr val="C00000"/>
                </a:solidFill>
              </a:rPr>
              <a:t>businesses addressing the Corona crisis responsibly</a:t>
            </a:r>
            <a:r>
              <a:rPr lang="en-US" sz="2400" dirty="0">
                <a:solidFill>
                  <a:srgbClr val="C00000"/>
                </a:solidFill>
              </a:rPr>
              <a:t>, without seeking windfall profits?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Are </a:t>
            </a:r>
            <a:r>
              <a:rPr lang="en-US" sz="2400" u="sng" dirty="0">
                <a:solidFill>
                  <a:srgbClr val="C00000"/>
                </a:solidFill>
              </a:rPr>
              <a:t>civil society groups mobilizing </a:t>
            </a:r>
            <a:r>
              <a:rPr lang="en-US" sz="2400" dirty="0">
                <a:solidFill>
                  <a:srgbClr val="C00000"/>
                </a:solidFill>
              </a:rPr>
              <a:t>to address Corona?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Are any people or groups </a:t>
            </a:r>
            <a:r>
              <a:rPr lang="en-US" sz="2400" u="sng" dirty="0">
                <a:solidFill>
                  <a:srgbClr val="C00000"/>
                </a:solidFill>
              </a:rPr>
              <a:t>exploiting the Corona crisis to scapegoat or demonize </a:t>
            </a:r>
            <a:r>
              <a:rPr lang="en-US" sz="2400" dirty="0">
                <a:solidFill>
                  <a:srgbClr val="C00000"/>
                </a:solidFill>
              </a:rPr>
              <a:t>others?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Are any </a:t>
            </a:r>
            <a:r>
              <a:rPr lang="en-US" sz="2400" u="sng" dirty="0">
                <a:solidFill>
                  <a:srgbClr val="C00000"/>
                </a:solidFill>
              </a:rPr>
              <a:t>media outlets irresponsibly reporting </a:t>
            </a:r>
            <a:r>
              <a:rPr lang="en-US" sz="2400" dirty="0">
                <a:solidFill>
                  <a:srgbClr val="C00000"/>
                </a:solidFill>
              </a:rPr>
              <a:t>rumors, “fake news”, mis- or disinformation?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539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2DAE4-11CF-2E46-AE69-F14593B89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6542"/>
            <a:ext cx="9144000" cy="580858"/>
          </a:xfrm>
        </p:spPr>
        <p:txBody>
          <a:bodyPr>
            <a:normAutofit fontScale="90000"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n-lt"/>
              </a:rPr>
              <a:t>Reporting Corona COVID-19: </a:t>
            </a:r>
            <a:r>
              <a:rPr lang="en-US" sz="2000" i="1" dirty="0">
                <a:solidFill>
                  <a:srgbClr val="C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Responsibility, Vigilance, Safety</a:t>
            </a:r>
            <a:br>
              <a:rPr lang="en-US" sz="1800" b="1" i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800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55254-7C9E-D94A-B53C-A62A459D4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876" y="1136317"/>
            <a:ext cx="11495805" cy="520232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3000" b="1" i="1" dirty="0">
                <a:solidFill>
                  <a:srgbClr val="C00000"/>
                </a:solidFill>
              </a:rPr>
              <a:t>3. TAKE ACTIVE MEASURES TO KEEP FOR THE SAFETY OF ALL!</a:t>
            </a:r>
            <a:endParaRPr lang="en-US" sz="3000" dirty="0">
              <a:solidFill>
                <a:srgbClr val="C00000"/>
              </a:solidFill>
            </a:endParaRPr>
          </a:p>
          <a:p>
            <a:pPr marL="1379538" lvl="1" indent="-230188" algn="l"/>
            <a:r>
              <a:rPr lang="en-US" sz="2800" dirty="0">
                <a:solidFill>
                  <a:srgbClr val="C00000"/>
                </a:solidFill>
              </a:rPr>
              <a:t> </a:t>
            </a:r>
          </a:p>
          <a:p>
            <a:pPr marL="754063" lvl="3" indent="-442913" algn="l">
              <a:buFont typeface="Arial" panose="020B0604020202020204" pitchFamily="34" charset="0"/>
              <a:buChar char="•"/>
            </a:pPr>
            <a:r>
              <a:rPr lang="en-US" sz="3000" b="1" i="1" dirty="0">
                <a:solidFill>
                  <a:srgbClr val="C00000"/>
                </a:solidFill>
              </a:rPr>
              <a:t>Follow and share the advice of health authorities.</a:t>
            </a:r>
          </a:p>
          <a:p>
            <a:pPr marL="754063" lvl="3" indent="-442913" algn="l"/>
            <a:endParaRPr lang="en-US" sz="3000" dirty="0">
              <a:solidFill>
                <a:srgbClr val="C00000"/>
              </a:solidFill>
            </a:endParaRPr>
          </a:p>
          <a:p>
            <a:pPr marL="754063" lvl="3" indent="-442913" algn="l">
              <a:buFont typeface="Arial" panose="020B0604020202020204" pitchFamily="34" charset="0"/>
              <a:buChar char="•"/>
            </a:pPr>
            <a:r>
              <a:rPr lang="en-US" sz="3000" b="1" i="1" dirty="0">
                <a:solidFill>
                  <a:srgbClr val="C00000"/>
                </a:solidFill>
              </a:rPr>
              <a:t>All media workers should take active measures in their work to assure the health of themselves, their colleagues, and anyone with whom they interact!</a:t>
            </a:r>
          </a:p>
          <a:p>
            <a:pPr marL="754063" lvl="3" indent="-442913" algn="l">
              <a:buFont typeface="Arial" panose="020B0604020202020204" pitchFamily="34" charset="0"/>
              <a:buChar char="•"/>
            </a:pPr>
            <a:endParaRPr lang="en-US" sz="3000" b="1" i="1" dirty="0">
              <a:solidFill>
                <a:srgbClr val="C00000"/>
              </a:solidFill>
            </a:endParaRPr>
          </a:p>
          <a:p>
            <a:pPr marL="754063" lvl="2" indent="-442913" algn="l">
              <a:buFont typeface="Arial" panose="020B0604020202020204" pitchFamily="34" charset="0"/>
              <a:buChar char="•"/>
            </a:pPr>
            <a:r>
              <a:rPr lang="en-US" sz="3000" b="1" i="1" dirty="0">
                <a:solidFill>
                  <a:srgbClr val="C00000"/>
                </a:solidFill>
              </a:rPr>
              <a:t>Be sensitive of the psychological and potentially traumatic impact of media attention on those affected by Corona.</a:t>
            </a:r>
          </a:p>
          <a:p>
            <a:pPr marL="754063" lvl="2" indent="-442913" algn="l">
              <a:buFont typeface="Arial" panose="020B0604020202020204" pitchFamily="34" charset="0"/>
              <a:buChar char="•"/>
            </a:pPr>
            <a:endParaRPr lang="en-US" sz="3000" dirty="0">
              <a:solidFill>
                <a:srgbClr val="C00000"/>
              </a:solidFill>
            </a:endParaRPr>
          </a:p>
          <a:p>
            <a:pPr marL="754063" lvl="2" indent="-442913" algn="l">
              <a:buFont typeface="Arial" panose="020B0604020202020204" pitchFamily="34" charset="0"/>
              <a:buChar char="•"/>
            </a:pPr>
            <a:r>
              <a:rPr lang="en-US" sz="3000" b="1" i="1" dirty="0">
                <a:solidFill>
                  <a:srgbClr val="C00000"/>
                </a:solidFill>
              </a:rPr>
              <a:t>Be aware that reporting on the suffering of others can cause trauma to those reporting as well!</a:t>
            </a:r>
            <a:endParaRPr lang="en-US" sz="3000" dirty="0">
              <a:solidFill>
                <a:srgbClr val="C00000"/>
              </a:solidFill>
            </a:endParaRPr>
          </a:p>
          <a:p>
            <a:pPr marL="754063" lvl="2" indent="-442913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C00000"/>
              </a:solidFill>
            </a:endParaRPr>
          </a:p>
          <a:p>
            <a:pPr lvl="1" algn="l"/>
            <a:r>
              <a:rPr lang="en-US" sz="3600" b="1" i="1" dirty="0">
                <a:solidFill>
                  <a:srgbClr val="C00000"/>
                </a:solidFill>
              </a:rPr>
              <a:t> </a:t>
            </a:r>
            <a:r>
              <a:rPr lang="en-US" sz="3600" dirty="0">
                <a:solidFill>
                  <a:srgbClr val="C00000"/>
                </a:solidFill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313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2DAE4-11CF-2E46-AE69-F14593B89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6542"/>
            <a:ext cx="9144000" cy="580858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+mn-lt"/>
              </a:rPr>
              <a:t>Reporting Corona COVID-19: </a:t>
            </a:r>
            <a:r>
              <a:rPr lang="en-US" sz="1600" i="1" dirty="0">
                <a:solidFill>
                  <a:srgbClr val="C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Responsibility, Vigilance, Safety</a:t>
            </a:r>
            <a:br>
              <a:rPr lang="en-US" sz="1800" b="1" i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800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55254-7C9E-D94A-B53C-A62A459D4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674" y="655052"/>
            <a:ext cx="10972800" cy="5818020"/>
          </a:xfrm>
        </p:spPr>
        <p:txBody>
          <a:bodyPr>
            <a:normAutofit fontScale="25000" lnSpcReduction="20000"/>
          </a:bodyPr>
          <a:lstStyle/>
          <a:p>
            <a:r>
              <a:rPr lang="en-US" sz="6400" b="1" dirty="0">
                <a:solidFill>
                  <a:srgbClr val="C00000"/>
                </a:solidFill>
              </a:rPr>
              <a:t>4. FURTHER RESOURCES</a:t>
            </a:r>
            <a:endParaRPr lang="en-US" sz="6400" dirty="0">
              <a:solidFill>
                <a:srgbClr val="C00000"/>
              </a:solidFill>
            </a:endParaRPr>
          </a:p>
          <a:p>
            <a:r>
              <a:rPr lang="en-US" sz="2500" dirty="0">
                <a:solidFill>
                  <a:srgbClr val="C00000"/>
                </a:solidFill>
              </a:rPr>
              <a:t> </a:t>
            </a:r>
          </a:p>
          <a:p>
            <a:r>
              <a:rPr lang="en-US" sz="5600" b="1" dirty="0">
                <a:solidFill>
                  <a:srgbClr val="C00000"/>
                </a:solidFill>
              </a:rPr>
              <a:t>WHO “Myth-Buster”</a:t>
            </a:r>
            <a:endParaRPr lang="en-US" sz="5600" dirty="0">
              <a:solidFill>
                <a:srgbClr val="C00000"/>
              </a:solidFill>
            </a:endParaRPr>
          </a:p>
          <a:p>
            <a:pPr>
              <a:lnSpc>
                <a:spcPct val="60000"/>
              </a:lnSpc>
            </a:pPr>
            <a:r>
              <a:rPr lang="en-US" sz="4800" u="sng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https://www.who.int/emergencies/diseases/novel-coronavirus-2019/advice-for-public/myth-busters</a:t>
            </a:r>
            <a:endParaRPr lang="en-US" sz="4800" dirty="0">
              <a:solidFill>
                <a:srgbClr val="C00000"/>
              </a:solidFill>
            </a:endParaRPr>
          </a:p>
          <a:p>
            <a:pPr>
              <a:lnSpc>
                <a:spcPct val="60000"/>
              </a:lnSpc>
            </a:pPr>
            <a:r>
              <a:rPr lang="en-US" sz="3500" dirty="0">
                <a:solidFill>
                  <a:srgbClr val="C00000"/>
                </a:solidFill>
              </a:rPr>
              <a:t> </a:t>
            </a:r>
          </a:p>
          <a:p>
            <a:pPr>
              <a:lnSpc>
                <a:spcPct val="60000"/>
              </a:lnSpc>
            </a:pPr>
            <a:r>
              <a:rPr lang="en-US" sz="5600" b="1" dirty="0">
                <a:solidFill>
                  <a:srgbClr val="C00000"/>
                </a:solidFill>
                <a:highlight>
                  <a:srgbClr val="FFFF00"/>
                </a:highlight>
              </a:rPr>
              <a:t>Your Government’s Resources</a:t>
            </a:r>
            <a:endParaRPr lang="en-US" sz="5600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pPr>
              <a:lnSpc>
                <a:spcPct val="60000"/>
              </a:lnSpc>
            </a:pPr>
            <a:r>
              <a:rPr lang="en-US" sz="4800" b="1" u="sng" dirty="0">
                <a:solidFill>
                  <a:srgbClr val="C00000"/>
                </a:solidFill>
                <a:highlight>
                  <a:srgbClr val="FFFF00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</a:t>
            </a:r>
            <a:endParaRPr lang="en-US" sz="4800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pPr>
              <a:lnSpc>
                <a:spcPct val="60000"/>
              </a:lnSpc>
            </a:pPr>
            <a:r>
              <a:rPr lang="en-US" sz="3500" b="1" dirty="0">
                <a:solidFill>
                  <a:srgbClr val="C00000"/>
                </a:solidFill>
              </a:rPr>
              <a:t> </a:t>
            </a:r>
            <a:r>
              <a:rPr lang="en-US" sz="3500" dirty="0">
                <a:solidFill>
                  <a:srgbClr val="C00000"/>
                </a:solidFill>
              </a:rPr>
              <a:t> </a:t>
            </a:r>
          </a:p>
          <a:p>
            <a:pPr>
              <a:lnSpc>
                <a:spcPct val="60000"/>
              </a:lnSpc>
            </a:pPr>
            <a:endParaRPr lang="en-US" sz="3500" dirty="0">
              <a:solidFill>
                <a:srgbClr val="C00000"/>
              </a:solidFill>
            </a:endParaRPr>
          </a:p>
          <a:p>
            <a:pPr>
              <a:lnSpc>
                <a:spcPct val="60000"/>
              </a:lnSpc>
            </a:pPr>
            <a:endParaRPr lang="en-US" sz="3500" dirty="0">
              <a:solidFill>
                <a:srgbClr val="C00000"/>
              </a:solidFill>
            </a:endParaRPr>
          </a:p>
          <a:p>
            <a:pPr>
              <a:lnSpc>
                <a:spcPct val="60000"/>
              </a:lnSpc>
            </a:pPr>
            <a:endParaRPr lang="en-US" sz="3500" dirty="0">
              <a:solidFill>
                <a:srgbClr val="C00000"/>
              </a:solidFill>
            </a:endParaRPr>
          </a:p>
          <a:p>
            <a:pPr>
              <a:lnSpc>
                <a:spcPct val="60000"/>
              </a:lnSpc>
            </a:pPr>
            <a:r>
              <a:rPr lang="en-US" sz="5600" b="1" dirty="0">
                <a:solidFill>
                  <a:srgbClr val="C00000"/>
                </a:solidFill>
              </a:rPr>
              <a:t>Media Coverage Tips</a:t>
            </a:r>
            <a:endParaRPr lang="en-US" sz="5600" dirty="0">
              <a:solidFill>
                <a:srgbClr val="C00000"/>
              </a:solidFill>
            </a:endParaRPr>
          </a:p>
          <a:p>
            <a:pPr>
              <a:lnSpc>
                <a:spcPct val="170000"/>
              </a:lnSpc>
            </a:pPr>
            <a:r>
              <a:rPr lang="en-US" dirty="0"/>
              <a:t> </a:t>
            </a:r>
            <a:r>
              <a:rPr lang="en-US" sz="4300" b="1" dirty="0">
                <a:solidFill>
                  <a:srgbClr val="C00000"/>
                </a:solidFill>
              </a:rPr>
              <a:t> </a:t>
            </a:r>
            <a:r>
              <a:rPr lang="en-US" sz="4800" u="sng" dirty="0">
                <a:solidFill>
                  <a:srgbClr val="C0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https://tinyurl.com/newsliteracy-corona</a:t>
            </a:r>
            <a:endParaRPr lang="en-US" sz="2000" b="1" dirty="0">
              <a:solidFill>
                <a:srgbClr val="C00000"/>
              </a:solidFill>
            </a:endParaRPr>
          </a:p>
          <a:p>
            <a:pPr>
              <a:lnSpc>
                <a:spcPct val="170000"/>
              </a:lnSpc>
            </a:pPr>
            <a:r>
              <a:rPr lang="en-US" sz="4800" u="sng" dirty="0">
                <a:solidFill>
                  <a:srgbClr val="C0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https://journalistsresource.org/studies/society/public-health/covid-19-coronavirus-epidemiology/</a:t>
            </a:r>
            <a:endParaRPr lang="en-US" sz="3200" dirty="0">
              <a:solidFill>
                <a:srgbClr val="C00000"/>
              </a:solidFill>
            </a:endParaRPr>
          </a:p>
          <a:p>
            <a:pPr>
              <a:lnSpc>
                <a:spcPct val="170000"/>
              </a:lnSpc>
            </a:pPr>
            <a:r>
              <a:rPr lang="en-US" sz="4800" u="sng" dirty="0">
                <a:solidFill>
                  <a:srgbClr val="C0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https://reframe.resolvephilly.org/covid-19/language/</a:t>
            </a:r>
            <a:endParaRPr lang="en-US" sz="3200" dirty="0">
              <a:solidFill>
                <a:srgbClr val="C00000"/>
              </a:solidFill>
            </a:endParaRPr>
          </a:p>
          <a:p>
            <a:pPr>
              <a:lnSpc>
                <a:spcPct val="170000"/>
              </a:lnSpc>
            </a:pPr>
            <a:r>
              <a:rPr lang="en-US" sz="4800" u="sng" dirty="0">
                <a:solidFill>
                  <a:srgbClr val="C0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https://reframe.resolvephilly.org/covid-19/framing/</a:t>
            </a:r>
            <a:endParaRPr lang="en-US" sz="3200" dirty="0">
              <a:solidFill>
                <a:srgbClr val="C00000"/>
              </a:solidFill>
            </a:endParaRPr>
          </a:p>
          <a:p>
            <a:pPr>
              <a:lnSpc>
                <a:spcPct val="170000"/>
              </a:lnSpc>
            </a:pPr>
            <a:r>
              <a:rPr lang="en-US" sz="4800" u="sng" dirty="0">
                <a:solidFill>
                  <a:srgbClr val="C0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https://www.snopes.com/news/2020/02/14/coronavirus-how-media-coverage-of-epidemics-often-stokes-fear-and-panic/</a:t>
            </a:r>
            <a:endParaRPr lang="en-US" sz="4800" u="sng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5600" b="1" dirty="0">
                <a:solidFill>
                  <a:srgbClr val="C00000"/>
                </a:solidFill>
              </a:rPr>
              <a:t>Covering Traumatic Events</a:t>
            </a:r>
          </a:p>
          <a:p>
            <a:pPr>
              <a:lnSpc>
                <a:spcPct val="60000"/>
              </a:lnSpc>
            </a:pPr>
            <a:r>
              <a:rPr lang="en-US" sz="4800" u="sng" dirty="0">
                <a:solidFill>
                  <a:srgbClr val="C0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https://dartcenter.org/resources/covering-coronavirus-resources-journalists</a:t>
            </a:r>
            <a:endParaRPr lang="en-US" sz="4800" dirty="0">
              <a:solidFill>
                <a:srgbClr val="C00000"/>
              </a:solidFill>
            </a:endParaRPr>
          </a:p>
          <a:p>
            <a:pPr>
              <a:lnSpc>
                <a:spcPct val="60000"/>
              </a:lnSpc>
            </a:pPr>
            <a:r>
              <a:rPr lang="en-US" sz="4300" dirty="0">
                <a:solidFill>
                  <a:srgbClr val="C00000"/>
                </a:solidFill>
              </a:rPr>
              <a:t> </a:t>
            </a:r>
            <a:endParaRPr lang="en-US" sz="3200" dirty="0">
              <a:solidFill>
                <a:srgbClr val="C00000"/>
              </a:solidFill>
            </a:endParaRPr>
          </a:p>
          <a:p>
            <a:pPr>
              <a:lnSpc>
                <a:spcPct val="60000"/>
              </a:lnSpc>
            </a:pPr>
            <a:r>
              <a:rPr lang="en-US" sz="5600" b="1" dirty="0">
                <a:solidFill>
                  <a:srgbClr val="C00000"/>
                </a:solidFill>
              </a:rPr>
              <a:t>Journalist Safety Tips</a:t>
            </a:r>
            <a:endParaRPr lang="en-US" sz="5600" dirty="0">
              <a:solidFill>
                <a:srgbClr val="C00000"/>
              </a:solidFill>
            </a:endParaRPr>
          </a:p>
          <a:p>
            <a:pPr>
              <a:lnSpc>
                <a:spcPct val="60000"/>
              </a:lnSpc>
            </a:pPr>
            <a:r>
              <a:rPr lang="en-US" sz="4800" u="sng" dirty="0">
                <a:solidFill>
                  <a:srgbClr val="C0000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https://cpj.org/2020/02/cpj-safety-advisory-covering-the-coronavirus-outbr.php</a:t>
            </a:r>
            <a:endParaRPr lang="en-US" sz="48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284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2DAE4-11CF-2E46-AE69-F14593B89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6542"/>
            <a:ext cx="9144000" cy="580858"/>
          </a:xfrm>
        </p:spPr>
        <p:txBody>
          <a:bodyPr>
            <a:normAutofit fontScale="90000"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n-lt"/>
              </a:rPr>
              <a:t>Reporting Corona COVID-19: </a:t>
            </a:r>
            <a:r>
              <a:rPr lang="en-US" sz="2000" i="1" dirty="0">
                <a:solidFill>
                  <a:srgbClr val="C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Responsibility, Vigilance, Safety</a:t>
            </a:r>
            <a:br>
              <a:rPr lang="en-US" sz="1800" b="1" i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800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55254-7C9E-D94A-B53C-A62A459D4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51538"/>
            <a:ext cx="8897353" cy="34583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b="1" i="1" dirty="0">
                <a:solidFill>
                  <a:srgbClr val="C00000"/>
                </a:solidFill>
              </a:rPr>
              <a:t>Thomas R. Lansner </a:t>
            </a:r>
            <a:r>
              <a:rPr lang="en-US" sz="1800" b="1" dirty="0">
                <a:solidFill>
                  <a:srgbClr val="C00000"/>
                </a:solidFill>
              </a:rPr>
              <a:t>is visiting professor at Sciences Po Paris School of International Affairs and has recently served as a media development consultant to</a:t>
            </a:r>
          </a:p>
          <a:p>
            <a:pPr>
              <a:lnSpc>
                <a:spcPct val="60000"/>
              </a:lnSpc>
            </a:pP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>
                <a:solidFill>
                  <a:srgbClr val="C00000"/>
                </a:solidFill>
                <a:hlinkClick r:id="rId2"/>
              </a:rPr>
              <a:t>Johns Hopkins Center for Communication Programs in Ethiopia</a:t>
            </a:r>
            <a:r>
              <a:rPr lang="en-US" sz="1800" b="1" dirty="0">
                <a:solidFill>
                  <a:srgbClr val="C0000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endParaRPr lang="en-US" sz="1800" b="1" dirty="0">
              <a:solidFill>
                <a:srgbClr val="C00000"/>
              </a:solidFill>
            </a:endParaRPr>
          </a:p>
          <a:p>
            <a:r>
              <a:rPr lang="en-US" sz="1800" b="1" i="1" dirty="0">
                <a:solidFill>
                  <a:srgbClr val="C00000"/>
                </a:solidFill>
              </a:rPr>
              <a:t>A report on some of his work with media &amp; civil society may be found here:</a:t>
            </a:r>
          </a:p>
          <a:p>
            <a:r>
              <a:rPr lang="en-US" sz="1200" b="1" dirty="0">
                <a:solidFill>
                  <a:srgbClr val="C00000"/>
                </a:solidFill>
                <a:hlinkClick r:id="rId3"/>
              </a:rPr>
              <a:t>https://drive.google.com/file/d/1JyET7J5xtTdn4E_6YMd2oWxR_FiR4q7r/view</a:t>
            </a:r>
            <a:endParaRPr lang="en-US" sz="1200" b="1" dirty="0">
              <a:solidFill>
                <a:srgbClr val="C00000"/>
              </a:solidFill>
            </a:endParaRPr>
          </a:p>
          <a:p>
            <a:endParaRPr lang="en-US" sz="1200" b="1" dirty="0">
              <a:solidFill>
                <a:srgbClr val="C00000"/>
              </a:solidFill>
            </a:endParaRPr>
          </a:p>
          <a:p>
            <a:endParaRPr lang="en-US" sz="1800" b="1" dirty="0">
              <a:solidFill>
                <a:srgbClr val="C00000"/>
              </a:solidFill>
            </a:endParaRPr>
          </a:p>
          <a:p>
            <a:r>
              <a:rPr lang="en-US" sz="1800" b="1" dirty="0">
                <a:solidFill>
                  <a:srgbClr val="C00000"/>
                </a:solidFill>
              </a:rPr>
              <a:t>Your comments &amp; suggestions are welcome at:</a:t>
            </a:r>
          </a:p>
          <a:p>
            <a:r>
              <a:rPr lang="en-US" sz="1800" dirty="0">
                <a:hlinkClick r:id="rId4"/>
              </a:rPr>
              <a:t>Thomas.Lansner@sciencespo.fr</a:t>
            </a:r>
            <a:endParaRPr lang="en-US" sz="1800" dirty="0">
              <a:solidFill>
                <a:srgbClr val="C00000"/>
              </a:solidFill>
            </a:endParaRPr>
          </a:p>
          <a:p>
            <a:endParaRPr lang="en-US" sz="2000" b="1" dirty="0">
              <a:solidFill>
                <a:srgbClr val="C00000"/>
              </a:solidFill>
            </a:endParaRPr>
          </a:p>
          <a:p>
            <a:endParaRPr lang="en-US" sz="2000" b="1" dirty="0">
              <a:solidFill>
                <a:srgbClr val="C00000"/>
              </a:solidFill>
            </a:endParaRPr>
          </a:p>
          <a:p>
            <a:endParaRPr lang="en-US" sz="20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511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834</Words>
  <Application>Microsoft Macintosh PowerPoint</Application>
  <PresentationFormat>Widescreen</PresentationFormat>
  <Paragraphs>107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Office Theme</vt:lpstr>
      <vt:lpstr>CORONA COVID-19 VIRUS MEDIA COVERAGE</vt:lpstr>
      <vt:lpstr>Reporting Corona COVID-19: Responsibility, Vigilance, Safety </vt:lpstr>
      <vt:lpstr>Reporting Corona COVID-19: Responsibility, Vigilance, Safety </vt:lpstr>
      <vt:lpstr>Reporting Corona COVID-19: Responsibility, Vigilance, Safety </vt:lpstr>
      <vt:lpstr>Reporting Corona COVID-19: Responsibility, Vigilance, Safety </vt:lpstr>
      <vt:lpstr>Reporting Corona COVID-19: Responsibility, Vigilance, Safety </vt:lpstr>
      <vt:lpstr>Reporting Corona COVID-19: Responsibility, Vigilance, Safety </vt:lpstr>
      <vt:lpstr>Reporting Corona COVID-19: Responsibility, Vigilance, Safety </vt:lpstr>
      <vt:lpstr>Reporting Corona COVID-19: Responsibility, Vigilance, Safety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Reporting Corona</dc:title>
  <dc:creator>Thomas R Lansner</dc:creator>
  <cp:lastModifiedBy>Thomas R Lansner</cp:lastModifiedBy>
  <cp:revision>29</cp:revision>
  <cp:lastPrinted>2020-03-19T08:40:50Z</cp:lastPrinted>
  <dcterms:created xsi:type="dcterms:W3CDTF">2020-03-18T09:37:32Z</dcterms:created>
  <dcterms:modified xsi:type="dcterms:W3CDTF">2020-03-19T08:43:17Z</dcterms:modified>
</cp:coreProperties>
</file>